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17" y="67"/>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2T15:37:56.587"/>
    </inkml:context>
    <inkml:brush xml:id="br0">
      <inkml:brushProperty name="width" value="0.1" units="cm"/>
      <inkml:brushProperty name="height" value="0.1" units="cm"/>
      <inkml:brushProperty name="color" value="#F6630D"/>
    </inkml:brush>
  </inkml:definitions>
  <inkml:trace contextRef="#ctx0" brushRef="#br0">1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2T16:21:16.218"/>
    </inkml:context>
    <inkml:brush xml:id="br0">
      <inkml:brushProperty name="width" value="0.1" units="cm"/>
      <inkml:brushProperty name="height" value="0.1" units="cm"/>
      <inkml:brushProperty name="color" value="#F6630D"/>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11/16/2021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ustomXml" Target="../ink/ink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 4</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ACA2C16-8AB5-43E0-8CDD-02C9797E0476}"/>
                  </a:ext>
                </a:extLst>
              </p14:cNvPr>
              <p14:cNvContentPartPr/>
              <p14:nvPr/>
            </p14:nvContentPartPr>
            <p14:xfrm>
              <a:off x="12148125" y="1416620"/>
              <a:ext cx="360" cy="360"/>
            </p14:xfrm>
          </p:contentPart>
        </mc:Choice>
        <mc:Fallback xmlns="">
          <p:pic>
            <p:nvPicPr>
              <p:cNvPr id="2" name="Ink 1">
                <a:extLst>
                  <a:ext uri="{FF2B5EF4-FFF2-40B4-BE49-F238E27FC236}">
                    <a16:creationId xmlns:a16="http://schemas.microsoft.com/office/drawing/2014/main" id="{8ACA2C16-8AB5-43E0-8CDD-02C9797E0476}"/>
                  </a:ext>
                </a:extLst>
              </p:cNvPr>
              <p:cNvPicPr/>
              <p:nvPr/>
            </p:nvPicPr>
            <p:blipFill>
              <a:blip r:embed="rId4"/>
              <a:stretch>
                <a:fillRect/>
              </a:stretch>
            </p:blipFill>
            <p:spPr>
              <a:xfrm>
                <a:off x="12130485" y="139898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106AF4A3-EC09-4FE5-89A9-B8CC9FD337FD}"/>
                  </a:ext>
                </a:extLst>
              </p14:cNvPr>
              <p14:cNvContentPartPr/>
              <p14:nvPr/>
            </p14:nvContentPartPr>
            <p14:xfrm>
              <a:off x="3185565" y="4651940"/>
              <a:ext cx="360" cy="360"/>
            </p14:xfrm>
          </p:contentPart>
        </mc:Choice>
        <mc:Fallback xmlns="">
          <p:pic>
            <p:nvPicPr>
              <p:cNvPr id="3" name="Ink 2">
                <a:extLst>
                  <a:ext uri="{FF2B5EF4-FFF2-40B4-BE49-F238E27FC236}">
                    <a16:creationId xmlns:a16="http://schemas.microsoft.com/office/drawing/2014/main" id="{106AF4A3-EC09-4FE5-89A9-B8CC9FD337FD}"/>
                  </a:ext>
                </a:extLst>
              </p:cNvPr>
              <p:cNvPicPr/>
              <p:nvPr/>
            </p:nvPicPr>
            <p:blipFill>
              <a:blip r:embed="rId4"/>
              <a:stretch>
                <a:fillRect/>
              </a:stretch>
            </p:blipFill>
            <p:spPr>
              <a:xfrm>
                <a:off x="3167565" y="4634300"/>
                <a:ext cx="36000" cy="3600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BD82-2F94-4C81-A19F-98EA0F88963D}"/>
              </a:ext>
            </a:extLst>
          </p:cNvPr>
          <p:cNvSpPr>
            <a:spLocks noGrp="1"/>
          </p:cNvSpPr>
          <p:nvPr>
            <p:ph type="title"/>
          </p:nvPr>
        </p:nvSpPr>
        <p:spPr/>
        <p:txBody>
          <a:bodyPr/>
          <a:lstStyle/>
          <a:p>
            <a:r>
              <a:rPr lang="en-US" dirty="0"/>
              <a:t>Sunset and North</a:t>
            </a:r>
          </a:p>
        </p:txBody>
      </p:sp>
      <p:sp>
        <p:nvSpPr>
          <p:cNvPr id="3" name="Content Placeholder 2">
            <a:extLst>
              <a:ext uri="{FF2B5EF4-FFF2-40B4-BE49-F238E27FC236}">
                <a16:creationId xmlns:a16="http://schemas.microsoft.com/office/drawing/2014/main" id="{16E27763-FA32-43F0-8908-104F19C24DBB}"/>
              </a:ext>
            </a:extLst>
          </p:cNvPr>
          <p:cNvSpPr>
            <a:spLocks noGrp="1"/>
          </p:cNvSpPr>
          <p:nvPr>
            <p:ph idx="1"/>
          </p:nvPr>
        </p:nvSpPr>
        <p:spPr/>
        <p:txBody>
          <a:bodyPr/>
          <a:lstStyle/>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Sunset Sail (Sunset) is a boat rental company that periodically needs to replace its sails.  It always deals with North Sails (North).  Sunset sends a letter to North asking North to quote a price on an order for 20 sails.  North writes back:  "We offer to make you 20 sails at $1000 per sail."  Sunset responds in a second letter:  "We're thinking about it, but $1000 seems high."  Then Sunset decides that the market price of sails is bound to rise soon and sends a third letter:  "$1000 is OK; the sails are to be delivered one every 30 days beginning June 13."  </a:t>
            </a:r>
            <a:endParaRPr lang="en-US" sz="2200" dirty="0">
              <a:effectLst/>
              <a:ea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(a) North's first letter was an offer, and Sunset's second letter was a rejection. </a:t>
            </a:r>
            <a:endParaRPr lang="en-US" sz="2200" dirty="0">
              <a:effectLst/>
              <a:ea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(b) North's first letter was a price quote and Sunset's third letter was an offer.</a:t>
            </a:r>
            <a:endParaRPr lang="en-US" sz="2200" dirty="0">
              <a:effectLst/>
              <a:ea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(c) North's first letter was an offer; Sunset's second letter was an inquiry about price, and their third letter was an acceptance.  </a:t>
            </a:r>
            <a:endParaRPr lang="en-US" sz="2200" dirty="0">
              <a:effectLst/>
              <a:ea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(d) North's first letter was an offer; Sunset's first letter was an inquiry about price, and their third letter was a rejection because it contained different terms than the offer.</a:t>
            </a:r>
            <a:endParaRPr lang="en-US" sz="22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53379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27F1B-C520-494B-A088-ADB9B835DA89}"/>
              </a:ext>
            </a:extLst>
          </p:cNvPr>
          <p:cNvSpPr>
            <a:spLocks noGrp="1"/>
          </p:cNvSpPr>
          <p:nvPr>
            <p:ph type="title"/>
          </p:nvPr>
        </p:nvSpPr>
        <p:spPr/>
        <p:txBody>
          <a:bodyPr/>
          <a:lstStyle/>
          <a:p>
            <a:r>
              <a:rPr lang="en-US" dirty="0" err="1"/>
              <a:t>Sowle</a:t>
            </a:r>
            <a:r>
              <a:rPr lang="en-US" dirty="0"/>
              <a:t> and Vogue</a:t>
            </a:r>
          </a:p>
        </p:txBody>
      </p:sp>
      <p:sp>
        <p:nvSpPr>
          <p:cNvPr id="3" name="Content Placeholder 2">
            <a:extLst>
              <a:ext uri="{FF2B5EF4-FFF2-40B4-BE49-F238E27FC236}">
                <a16:creationId xmlns:a16="http://schemas.microsoft.com/office/drawing/2014/main" id="{B599B11F-99AF-4CA2-BD1C-BDA8B3170437}"/>
              </a:ext>
            </a:extLst>
          </p:cNvPr>
          <p:cNvSpPr>
            <a:spLocks noGrp="1"/>
          </p:cNvSpPr>
          <p:nvPr>
            <p:ph idx="1"/>
          </p:nvPr>
        </p:nvSpPr>
        <p:spPr>
          <a:xfrm>
            <a:off x="609600" y="1163637"/>
            <a:ext cx="10972800" cy="5541963"/>
          </a:xfrm>
        </p:spPr>
        <p:txBody>
          <a:bodyPr/>
          <a:lstStyle/>
          <a:p>
            <a:pPr marL="0" marR="0">
              <a:spcBef>
                <a:spcPts val="0"/>
              </a:spcBef>
              <a:spcAft>
                <a:spcPts val="0"/>
              </a:spcAft>
            </a:pPr>
            <a:r>
              <a:rPr lang="en-US" sz="2200" dirty="0">
                <a:effectLst/>
                <a:ea typeface="Times New Roman" panose="02020603050405020304" pitchFamily="18" charset="0"/>
              </a:rPr>
              <a:t>Vicki Vogue runs a boutique dress shop, In Vogue.  Ruddy Stone writes Vicki a letter, which reads in part: “I will give you $100,000 for the right to use your name “In Vogue” to market clothes selected by you over my Internet site,   Your “yes” will put us in business together!”</a:t>
            </a:r>
          </a:p>
          <a:p>
            <a:pPr marL="0" marR="0">
              <a:spcBef>
                <a:spcPts val="0"/>
              </a:spcBef>
              <a:spcAft>
                <a:spcPts val="0"/>
              </a:spcAft>
            </a:pPr>
            <a:r>
              <a:rPr lang="en-US" sz="2200" dirty="0">
                <a:effectLst/>
                <a:ea typeface="Times New Roman" panose="02020603050405020304" pitchFamily="18" charset="0"/>
              </a:rPr>
              <a:t>Vicki responds, “Thanks for the offer.  I am currently negotiating to be the exclusive dealer for the Mr. Stevie line of clothes known as ‘</a:t>
            </a:r>
            <a:r>
              <a:rPr lang="en-US" sz="2200" dirty="0" err="1">
                <a:effectLst/>
                <a:ea typeface="Times New Roman" panose="02020603050405020304" pitchFamily="18" charset="0"/>
              </a:rPr>
              <a:t>Sowle</a:t>
            </a:r>
            <a:r>
              <a:rPr lang="en-US" sz="2200" dirty="0">
                <a:effectLst/>
                <a:ea typeface="Times New Roman" panose="02020603050405020304" pitchFamily="18" charset="0"/>
              </a:rPr>
              <a:t> Cloth.’  I would like to use your offer in my negotiations to show that I have an Internet distribution channel.  It does not make sense to me to market over the Internet unless Mr. Stevie and I reach an agreement.  So I want to hold off on an unconditional </a:t>
            </a:r>
            <a:r>
              <a:rPr lang="en-US" sz="2200" dirty="0">
                <a:ea typeface="Times New Roman" panose="02020603050405020304" pitchFamily="18" charset="0"/>
              </a:rPr>
              <a:t>‘</a:t>
            </a:r>
            <a:r>
              <a:rPr lang="en-US" sz="2200" dirty="0">
                <a:effectLst/>
                <a:ea typeface="Times New Roman" panose="02020603050405020304" pitchFamily="18" charset="0"/>
              </a:rPr>
              <a:t>yes’ to you until I see what happens. Stone replies, “Understood.  Let me know as soon as you know about Mr. Stevie.  I will wait</a:t>
            </a:r>
            <a:r>
              <a:rPr lang="en-US" sz="2000" dirty="0">
                <a:effectLst/>
                <a:ea typeface="Times New Roman" panose="02020603050405020304" pitchFamily="18" charset="0"/>
              </a:rPr>
              <a:t>.”</a:t>
            </a:r>
          </a:p>
          <a:p>
            <a:pPr marL="0" marR="0">
              <a:spcBef>
                <a:spcPts val="0"/>
              </a:spcBef>
              <a:spcAft>
                <a:spcPts val="0"/>
              </a:spcAft>
            </a:pPr>
            <a:r>
              <a:rPr lang="en-US" sz="2200" dirty="0">
                <a:effectLst/>
                <a:ea typeface="Times New Roman" panose="02020603050405020304" pitchFamily="18" charset="0"/>
              </a:rPr>
              <a:t>Vicki and Mr. Stevie agree that she will be the exclusive dealer for the </a:t>
            </a:r>
            <a:r>
              <a:rPr lang="en-US" sz="2200" dirty="0" err="1">
                <a:effectLst/>
                <a:ea typeface="Times New Roman" panose="02020603050405020304" pitchFamily="18" charset="0"/>
              </a:rPr>
              <a:t>Sowle</a:t>
            </a:r>
            <a:r>
              <a:rPr lang="en-US" sz="2200" dirty="0">
                <a:effectLst/>
                <a:ea typeface="Times New Roman" panose="02020603050405020304" pitchFamily="18" charset="0"/>
              </a:rPr>
              <a:t> Cloth line.  She immediately calls Stone, but, before she can utter a word, Stone says, “I am revoking my offer.”</a:t>
            </a:r>
            <a:r>
              <a:rPr lang="en-US" sz="2200" dirty="0">
                <a:ea typeface="Times New Roman" panose="02020603050405020304" pitchFamily="18" charset="0"/>
              </a:rPr>
              <a:t> </a:t>
            </a:r>
            <a:r>
              <a:rPr lang="en-US" sz="2200" dirty="0">
                <a:effectLst/>
                <a:ea typeface="Times New Roman" panose="02020603050405020304" pitchFamily="18" charset="0"/>
              </a:rPr>
              <a:t>Did Stone succeed in revoking his offer?</a:t>
            </a:r>
          </a:p>
          <a:p>
            <a:pPr marL="0" marR="0">
              <a:spcBef>
                <a:spcPts val="0"/>
              </a:spcBef>
              <a:spcAft>
                <a:spcPts val="0"/>
              </a:spcAft>
            </a:pPr>
            <a:r>
              <a:rPr lang="en-US" sz="2200" dirty="0">
                <a:ea typeface="Times New Roman" panose="02020603050405020304" pitchFamily="18" charset="0"/>
              </a:rPr>
              <a:t>(a) Yes</a:t>
            </a:r>
          </a:p>
          <a:p>
            <a:pPr marL="0" marR="0">
              <a:spcBef>
                <a:spcPts val="0"/>
              </a:spcBef>
              <a:spcAft>
                <a:spcPts val="0"/>
              </a:spcAft>
            </a:pPr>
            <a:r>
              <a:rPr lang="en-US" sz="2200" dirty="0">
                <a:effectLst/>
                <a:ea typeface="Times New Roman" panose="02020603050405020304" pitchFamily="18" charset="0"/>
              </a:rPr>
              <a:t>(b) No </a:t>
            </a:r>
          </a:p>
          <a:p>
            <a:endParaRPr lang="en-US" dirty="0"/>
          </a:p>
        </p:txBody>
      </p:sp>
    </p:spTree>
    <p:extLst>
      <p:ext uri="{BB962C8B-B14F-4D97-AF65-F5344CB8AC3E}">
        <p14:creationId xmlns:p14="http://schemas.microsoft.com/office/powerpoint/2010/main" val="45974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E77C1-1F7C-4489-8D86-FF78134A79E5}"/>
              </a:ext>
            </a:extLst>
          </p:cNvPr>
          <p:cNvSpPr>
            <a:spLocks noGrp="1"/>
          </p:cNvSpPr>
          <p:nvPr>
            <p:ph type="title"/>
          </p:nvPr>
        </p:nvSpPr>
        <p:spPr/>
        <p:txBody>
          <a:bodyPr/>
          <a:lstStyle/>
          <a:p>
            <a:r>
              <a:rPr lang="en-US" dirty="0"/>
              <a:t>Barney and Fred</a:t>
            </a:r>
          </a:p>
        </p:txBody>
      </p:sp>
      <p:sp>
        <p:nvSpPr>
          <p:cNvPr id="3" name="Content Placeholder 2">
            <a:extLst>
              <a:ext uri="{FF2B5EF4-FFF2-40B4-BE49-F238E27FC236}">
                <a16:creationId xmlns:a16="http://schemas.microsoft.com/office/drawing/2014/main" id="{E5271B35-DD53-423C-BD08-0CA45C2BA34D}"/>
              </a:ext>
            </a:extLst>
          </p:cNvPr>
          <p:cNvSpPr>
            <a:spLocks noGrp="1"/>
          </p:cNvSpPr>
          <p:nvPr>
            <p:ph idx="1"/>
          </p:nvPr>
        </p:nvSpPr>
        <p:spPr/>
        <p:txBody>
          <a:bodyPr/>
          <a:lstStyle/>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Barney sends Fred a purchase order agreement for 2000 hula hoops for $2000.  Assume this is an offer.  Fred crosses out the $2000 price, and writes in $1500 instead, initials the change, signs the agreement and sends it back.  Fred’s doing so is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(a) an expression of acceptance under UCC 2-207.</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(b) an expression of acceptance under UCC 2-207 that adds additional terms.</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(c) not an expression of acceptance.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(d) sufficient to form a contract under UCC 2-207(3).</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1698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4C8E4-0EA7-4CC8-84F9-875810BC1AC2}"/>
              </a:ext>
            </a:extLst>
          </p:cNvPr>
          <p:cNvSpPr>
            <a:spLocks noGrp="1"/>
          </p:cNvSpPr>
          <p:nvPr>
            <p:ph type="title"/>
          </p:nvPr>
        </p:nvSpPr>
        <p:spPr/>
        <p:txBody>
          <a:bodyPr/>
          <a:lstStyle/>
          <a:p>
            <a:r>
              <a:rPr lang="en-US" dirty="0"/>
              <a:t>Debbie and Ed 1</a:t>
            </a:r>
          </a:p>
        </p:txBody>
      </p:sp>
      <p:sp>
        <p:nvSpPr>
          <p:cNvPr id="3" name="Content Placeholder 2">
            <a:extLst>
              <a:ext uri="{FF2B5EF4-FFF2-40B4-BE49-F238E27FC236}">
                <a16:creationId xmlns:a16="http://schemas.microsoft.com/office/drawing/2014/main" id="{A3D8CB68-1ECD-40FF-B510-3DB58CD28496}"/>
              </a:ext>
            </a:extLst>
          </p:cNvPr>
          <p:cNvSpPr>
            <a:spLocks noGrp="1"/>
          </p:cNvSpPr>
          <p:nvPr>
            <p:ph idx="1"/>
          </p:nvPr>
        </p:nvSpPr>
        <p:spPr/>
        <p:txBody>
          <a:bodyPr/>
          <a:lstStyle/>
          <a:p>
            <a:pPr marL="0" marR="0">
              <a:spcBef>
                <a:spcPts val="0"/>
              </a:spcBef>
              <a:spcAft>
                <a:spcPts val="0"/>
              </a:spcAft>
            </a:pPr>
            <a:r>
              <a:rPr lang="en-US" sz="2200" dirty="0">
                <a:effectLst/>
                <a:ea typeface="Times New Roman" panose="02020603050405020304" pitchFamily="18" charset="0"/>
                <a:cs typeface="Arial" panose="020B0604020202020204" pitchFamily="34" charset="0"/>
              </a:rPr>
              <a:t>While flying from O'Hare to LAX, Debbie calls Edward on her cell phone.  Debbie asks Edward what he would charge to cut and color her hair; Edward says he will do it for $300.  Debbie says, "That's about what I expected", and then conversation turns to other matters, and then static sets in and it is impossible to continue the conversation.   When she gets to LAX, Debbie faxes the following message to Edward:  "I'd like you to cut and color my hair; $250 is OK with me; anytime Thursday. </a:t>
            </a:r>
            <a:r>
              <a:rPr lang="en-US" sz="2200" dirty="0">
                <a:ea typeface="Times New Roman" panose="02020603050405020304" pitchFamily="18" charset="0"/>
                <a:cs typeface="Arial" panose="020B0604020202020204" pitchFamily="34" charset="0"/>
              </a:rPr>
              <a:t>Do we have a deal?</a:t>
            </a:r>
            <a:r>
              <a:rPr lang="en-US" sz="2200" dirty="0">
                <a:effectLst/>
                <a:ea typeface="Times New Roman" panose="02020603050405020304" pitchFamily="18" charset="0"/>
                <a:cs typeface="Arial" panose="020B0604020202020204" pitchFamily="34" charset="0"/>
              </a:rPr>
              <a:t>"  Debbie misremembered the price; she would be willing to pay $300.  Edward faxes back:  "11:00 Thursday, but the price is $300."  Debbie replies:  "$300 OK--will you warrant that the color treatment will make me blond?  See you Thursday."  Edward does not respond.   </a:t>
            </a:r>
            <a:endParaRPr lang="en-US" sz="2200" dirty="0">
              <a:effectLst/>
              <a:ea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Is Debbie's first </a:t>
            </a:r>
            <a:r>
              <a:rPr lang="en-US" sz="2200" dirty="0">
                <a:ea typeface="Times New Roman" panose="02020603050405020304" pitchFamily="18" charset="0"/>
                <a:cs typeface="Arial" panose="020B0604020202020204" pitchFamily="34" charset="0"/>
              </a:rPr>
              <a:t>call</a:t>
            </a:r>
            <a:r>
              <a:rPr lang="en-US" sz="2200" dirty="0">
                <a:effectLst/>
                <a:ea typeface="Times New Roman" panose="02020603050405020304" pitchFamily="18" charset="0"/>
                <a:cs typeface="Arial" panose="020B0604020202020204" pitchFamily="34" charset="0"/>
              </a:rPr>
              <a:t> an offer?</a:t>
            </a:r>
          </a:p>
          <a:p>
            <a:pPr marL="0" marR="0">
              <a:spcBef>
                <a:spcPts val="0"/>
              </a:spcBef>
              <a:spcAft>
                <a:spcPts val="0"/>
              </a:spcAft>
            </a:pPr>
            <a:r>
              <a:rPr lang="en-US" sz="20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000" dirty="0">
                <a:effectLst/>
                <a:ea typeface="Times New Roman" panose="02020603050405020304" pitchFamily="18" charset="0"/>
                <a:cs typeface="Arial" panose="020B0604020202020204" pitchFamily="34" charset="0"/>
              </a:rPr>
              <a:t>(b) No</a:t>
            </a:r>
            <a:endParaRPr lang="en-US" sz="2000" dirty="0">
              <a:effectLst/>
              <a:ea typeface="Times New Roman" panose="02020603050405020304" pitchFamily="18" charset="0"/>
            </a:endParaRPr>
          </a:p>
          <a:p>
            <a:pPr marL="0" marR="0">
              <a:spcBef>
                <a:spcPts val="0"/>
              </a:spcBef>
              <a:spcAft>
                <a:spcPts val="0"/>
              </a:spcAft>
            </a:pPr>
            <a:endParaRPr lang="en-US" sz="2200" dirty="0">
              <a:effectLst/>
              <a:ea typeface="Times New Roman" panose="02020603050405020304" pitchFamily="18" charset="0"/>
            </a:endParaRP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169171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EE95-1DC1-4951-A0B0-98FE67409D75}"/>
              </a:ext>
            </a:extLst>
          </p:cNvPr>
          <p:cNvSpPr>
            <a:spLocks noGrp="1"/>
          </p:cNvSpPr>
          <p:nvPr>
            <p:ph type="title"/>
          </p:nvPr>
        </p:nvSpPr>
        <p:spPr/>
        <p:txBody>
          <a:bodyPr/>
          <a:lstStyle/>
          <a:p>
            <a:r>
              <a:rPr lang="en-US" dirty="0"/>
              <a:t>Debbie and Edward 2</a:t>
            </a:r>
          </a:p>
        </p:txBody>
      </p:sp>
      <p:sp>
        <p:nvSpPr>
          <p:cNvPr id="3" name="Content Placeholder 2">
            <a:extLst>
              <a:ext uri="{FF2B5EF4-FFF2-40B4-BE49-F238E27FC236}">
                <a16:creationId xmlns:a16="http://schemas.microsoft.com/office/drawing/2014/main" id="{4EE0A973-3A7C-49A7-9698-F8E3387146F1}"/>
              </a:ext>
            </a:extLst>
          </p:cNvPr>
          <p:cNvSpPr>
            <a:spLocks noGrp="1"/>
          </p:cNvSpPr>
          <p:nvPr>
            <p:ph idx="1"/>
          </p:nvPr>
        </p:nvSpPr>
        <p:spPr/>
        <p:txBody>
          <a:bodyPr/>
          <a:lstStyle/>
          <a:p>
            <a:pPr marL="0" marR="0">
              <a:spcBef>
                <a:spcPts val="0"/>
              </a:spcBef>
              <a:spcAft>
                <a:spcPts val="0"/>
              </a:spcAft>
            </a:pPr>
            <a:r>
              <a:rPr lang="en-US" sz="2200" dirty="0">
                <a:effectLst/>
                <a:ea typeface="Times New Roman" panose="02020603050405020304" pitchFamily="18" charset="0"/>
                <a:cs typeface="Arial" panose="020B0604020202020204" pitchFamily="34" charset="0"/>
              </a:rPr>
              <a:t>While flying from O'Hare to LAX, Debbie calls Edward on her cell phone.  Debbie asks Edward what he would charge to cut and color her hair; Edward says he will do it for $300.  Debbie says, "That's about what I expected", and then conversation turns to other matters, and then static sets in and it is impossible to continue the conversation.   When she gets to LAX, Debbie </a:t>
            </a:r>
            <a:r>
              <a:rPr lang="en-US" sz="2200" dirty="0">
                <a:ea typeface="Times New Roman" panose="02020603050405020304" pitchFamily="18" charset="0"/>
                <a:cs typeface="Arial" panose="020B0604020202020204" pitchFamily="34" charset="0"/>
              </a:rPr>
              <a:t>texts </a:t>
            </a:r>
            <a:r>
              <a:rPr lang="en-US" sz="2200" dirty="0">
                <a:effectLst/>
                <a:ea typeface="Times New Roman" panose="02020603050405020304" pitchFamily="18" charset="0"/>
                <a:cs typeface="Arial" panose="020B0604020202020204" pitchFamily="34" charset="0"/>
              </a:rPr>
              <a:t>the following message to Edward:  "I'd like you to cut and color my hair; $250 is OK with me; anytime Thursday."  Debbie misremembered the price; she would be willing to pay $300.  Edward texts back:  "11:00 Thursday, but the price is $300. Say yes and we are on."  Debbie replies:  "$300 OK--will you warrant that the color treatment will make me blond?  See you Thursday."  Edward does not respond.   </a:t>
            </a:r>
          </a:p>
          <a:p>
            <a:pPr marL="0" marR="0">
              <a:spcBef>
                <a:spcPts val="0"/>
              </a:spcBef>
              <a:spcAft>
                <a:spcPts val="0"/>
              </a:spcAft>
            </a:pPr>
            <a:r>
              <a:rPr lang="en-US" sz="2200" dirty="0">
                <a:ea typeface="Times New Roman" panose="02020603050405020304" pitchFamily="18" charset="0"/>
                <a:cs typeface="Arial" panose="020B0604020202020204" pitchFamily="34" charset="0"/>
              </a:rPr>
              <a:t>Is Edward’s response to Debbie’s text an offer?</a:t>
            </a:r>
            <a:endParaRPr lang="en-US" sz="2200" dirty="0">
              <a:effectLst/>
              <a:ea typeface="Times New Roman" panose="02020603050405020304" pitchFamily="18" charset="0"/>
            </a:endParaRPr>
          </a:p>
          <a:p>
            <a:pPr marL="0" marR="0">
              <a:spcBef>
                <a:spcPts val="0"/>
              </a:spcBef>
              <a:spcAft>
                <a:spcPts val="0"/>
              </a:spcAft>
            </a:pPr>
            <a:r>
              <a:rPr lang="en-US" sz="22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(b) No</a:t>
            </a:r>
            <a:endParaRPr lang="en-US" sz="2200" dirty="0">
              <a:effectLst/>
              <a:ea typeface="Times New Roman" panose="02020603050405020304" pitchFamily="18" charset="0"/>
            </a:endParaRPr>
          </a:p>
          <a:p>
            <a:pPr marL="0" marR="0">
              <a:spcBef>
                <a:spcPts val="0"/>
              </a:spcBef>
              <a:spcAft>
                <a:spcPts val="0"/>
              </a:spcAft>
            </a:pPr>
            <a:endParaRPr lang="en-US" sz="2200" dirty="0">
              <a:effectLst/>
              <a:ea typeface="Times New Roman" panose="02020603050405020304" pitchFamily="18" charset="0"/>
            </a:endParaRP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394376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5678F-98A5-4760-A984-4959B9B1ACD8}"/>
              </a:ext>
            </a:extLst>
          </p:cNvPr>
          <p:cNvSpPr>
            <a:spLocks noGrp="1"/>
          </p:cNvSpPr>
          <p:nvPr>
            <p:ph type="title"/>
          </p:nvPr>
        </p:nvSpPr>
        <p:spPr/>
        <p:txBody>
          <a:bodyPr/>
          <a:lstStyle/>
          <a:p>
            <a:r>
              <a:rPr lang="en-US" dirty="0"/>
              <a:t>Debbie and Ed 3</a:t>
            </a:r>
          </a:p>
        </p:txBody>
      </p:sp>
      <p:sp>
        <p:nvSpPr>
          <p:cNvPr id="3" name="Content Placeholder 2">
            <a:extLst>
              <a:ext uri="{FF2B5EF4-FFF2-40B4-BE49-F238E27FC236}">
                <a16:creationId xmlns:a16="http://schemas.microsoft.com/office/drawing/2014/main" id="{549DADCF-BEF3-4671-9A48-DB9793CDA22E}"/>
              </a:ext>
            </a:extLst>
          </p:cNvPr>
          <p:cNvSpPr>
            <a:spLocks noGrp="1"/>
          </p:cNvSpPr>
          <p:nvPr>
            <p:ph idx="1"/>
          </p:nvPr>
        </p:nvSpPr>
        <p:spPr/>
        <p:txBody>
          <a:bodyPr/>
          <a:lstStyle/>
          <a:p>
            <a:pPr marL="0" marR="0">
              <a:spcBef>
                <a:spcPts val="0"/>
              </a:spcBef>
              <a:spcAft>
                <a:spcPts val="0"/>
              </a:spcAft>
            </a:pPr>
            <a:r>
              <a:rPr lang="en-US" sz="2200" dirty="0">
                <a:effectLst/>
                <a:ea typeface="Times New Roman" panose="02020603050405020304" pitchFamily="18" charset="0"/>
                <a:cs typeface="Arial" panose="020B0604020202020204" pitchFamily="34" charset="0"/>
              </a:rPr>
              <a:t>While flying from O'Hare to LAX, Debbie calls Edward on her cell phone.  Debbie asks Edward what he would charge to cut and color her hair; Edward says he will do it for $300.  Debbie says, "That's about what I expected", and then conversation turns to other matters, and then static sets in and it is impossible to continue the conversation.   When she gets to LAX, Debbie </a:t>
            </a:r>
            <a:r>
              <a:rPr lang="en-US" sz="2200" dirty="0">
                <a:ea typeface="Times New Roman" panose="02020603050405020304" pitchFamily="18" charset="0"/>
                <a:cs typeface="Arial" panose="020B0604020202020204" pitchFamily="34" charset="0"/>
              </a:rPr>
              <a:t>texts </a:t>
            </a:r>
            <a:r>
              <a:rPr lang="en-US" sz="2200" dirty="0">
                <a:effectLst/>
                <a:ea typeface="Times New Roman" panose="02020603050405020304" pitchFamily="18" charset="0"/>
                <a:cs typeface="Arial" panose="020B0604020202020204" pitchFamily="34" charset="0"/>
              </a:rPr>
              <a:t>the following message to Edward:  "I'd like you to cut and color my hair; $250 is OK with me; anytime Thursday."  Debbie misremembered the price; she would be willing to pay $300.  Edward texts back:  "11:00 Thursday, but the price is $300. Say yes and we are on."  Debbie replies:  "$300 OK--you warrant that the color treatment will make me blond.  See you Thursday."  Edward does not respond.   </a:t>
            </a:r>
          </a:p>
          <a:p>
            <a:pPr marL="0" marR="0">
              <a:spcBef>
                <a:spcPts val="0"/>
              </a:spcBef>
              <a:spcAft>
                <a:spcPts val="0"/>
              </a:spcAft>
            </a:pPr>
            <a:r>
              <a:rPr lang="en-US" sz="2200" dirty="0">
                <a:ea typeface="Times New Roman" panose="02020603050405020304" pitchFamily="18" charset="0"/>
                <a:cs typeface="Arial" panose="020B0604020202020204" pitchFamily="34" charset="0"/>
              </a:rPr>
              <a:t>Does Debbie accept Edward’s offer?</a:t>
            </a:r>
            <a:endParaRPr lang="en-US" sz="2200" dirty="0">
              <a:effectLst/>
              <a:ea typeface="Times New Roman" panose="02020603050405020304" pitchFamily="18" charset="0"/>
            </a:endParaRPr>
          </a:p>
          <a:p>
            <a:pPr marL="0" marR="0">
              <a:spcBef>
                <a:spcPts val="0"/>
              </a:spcBef>
              <a:spcAft>
                <a:spcPts val="0"/>
              </a:spcAft>
            </a:pPr>
            <a:r>
              <a:rPr lang="en-US" sz="22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(b) No</a:t>
            </a:r>
            <a:endParaRPr lang="en-US" sz="2200" dirty="0">
              <a:effectLst/>
              <a:ea typeface="Times New Roman" panose="02020603050405020304" pitchFamily="18" charset="0"/>
            </a:endParaRPr>
          </a:p>
          <a:p>
            <a:endParaRPr lang="en-US" sz="2200" dirty="0"/>
          </a:p>
        </p:txBody>
      </p:sp>
    </p:spTree>
    <p:extLst>
      <p:ext uri="{BB962C8B-B14F-4D97-AF65-F5344CB8AC3E}">
        <p14:creationId xmlns:p14="http://schemas.microsoft.com/office/powerpoint/2010/main" val="2425090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704D-2E31-479D-9446-F84836BF7882}"/>
              </a:ext>
            </a:extLst>
          </p:cNvPr>
          <p:cNvSpPr>
            <a:spLocks noGrp="1"/>
          </p:cNvSpPr>
          <p:nvPr>
            <p:ph type="title"/>
          </p:nvPr>
        </p:nvSpPr>
        <p:spPr/>
        <p:txBody>
          <a:bodyPr/>
          <a:lstStyle/>
          <a:p>
            <a:r>
              <a:rPr lang="en-US" dirty="0"/>
              <a:t>Debbie and </a:t>
            </a:r>
            <a:r>
              <a:rPr lang="en-US"/>
              <a:t>Edward 4</a:t>
            </a:r>
            <a:endParaRPr lang="en-US" dirty="0"/>
          </a:p>
        </p:txBody>
      </p:sp>
      <p:sp>
        <p:nvSpPr>
          <p:cNvPr id="3" name="Content Placeholder 2">
            <a:extLst>
              <a:ext uri="{FF2B5EF4-FFF2-40B4-BE49-F238E27FC236}">
                <a16:creationId xmlns:a16="http://schemas.microsoft.com/office/drawing/2014/main" id="{2D80C208-8F6B-43BF-A651-E25E884AEC26}"/>
              </a:ext>
            </a:extLst>
          </p:cNvPr>
          <p:cNvSpPr>
            <a:spLocks noGrp="1"/>
          </p:cNvSpPr>
          <p:nvPr>
            <p:ph idx="1"/>
          </p:nvPr>
        </p:nvSpPr>
        <p:spPr/>
        <p:txBody>
          <a:bodyPr/>
          <a:lstStyle/>
          <a:p>
            <a:pPr marL="0" marR="0" indent="0">
              <a:spcBef>
                <a:spcPts val="0"/>
              </a:spcBef>
              <a:spcAft>
                <a:spcPts val="0"/>
              </a:spcAft>
              <a:buNone/>
            </a:pPr>
            <a:r>
              <a:rPr lang="en-US" sz="2400" dirty="0">
                <a:effectLst/>
                <a:ea typeface="Times New Roman" panose="02020603050405020304" pitchFamily="18" charset="0"/>
                <a:cs typeface="Arial" panose="020B0604020202020204" pitchFamily="34" charset="0"/>
              </a:rPr>
              <a:t>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Suppose that the contact was for the sale of Edward's famous hair conditioner, and the warranty is that the conditioner will not damage color treated hair. Did </a:t>
            </a:r>
            <a:r>
              <a:rPr lang="en-US" sz="2400">
                <a:effectLst/>
                <a:ea typeface="Times New Roman" panose="02020603050405020304" pitchFamily="18" charset="0"/>
                <a:cs typeface="Arial" panose="020B0604020202020204" pitchFamily="34" charset="0"/>
              </a:rPr>
              <a:t>Debbie accept?</a:t>
            </a:r>
            <a:endParaRPr lang="en-US" sz="2400" dirty="0">
              <a:effectLst/>
              <a:ea typeface="Times New Roman" panose="02020603050405020304" pitchFamily="18" charset="0"/>
              <a:cs typeface="Arial" panose="020B0604020202020204" pitchFamily="34" charset="0"/>
            </a:endParaRPr>
          </a:p>
          <a:p>
            <a:pPr marL="0" marR="0">
              <a:spcBef>
                <a:spcPts val="0"/>
              </a:spcBef>
              <a:spcAft>
                <a:spcPts val="0"/>
              </a:spcAft>
            </a:pPr>
            <a:r>
              <a:rPr lang="en-US" sz="24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(b) No</a:t>
            </a:r>
            <a:endParaRPr lang="en-US" sz="2400" dirty="0">
              <a:effectLst/>
              <a:ea typeface="Times New Roman" panose="02020603050405020304" pitchFamily="18" charset="0"/>
            </a:endParaRPr>
          </a:p>
          <a:p>
            <a:pPr marL="0" marR="0">
              <a:spcBef>
                <a:spcPts val="0"/>
              </a:spcBef>
              <a:spcAft>
                <a:spcPts val="0"/>
              </a:spcAft>
            </a:pPr>
            <a:endParaRPr lang="en-US" sz="2400" dirty="0">
              <a:effectLst/>
              <a:ea typeface="Times New Roman" panose="02020603050405020304" pitchFamily="18" charset="0"/>
            </a:endParaRPr>
          </a:p>
          <a:p>
            <a:pPr marL="0" marR="0" indent="0">
              <a:spcBef>
                <a:spcPts val="0"/>
              </a:spcBef>
              <a:spcAft>
                <a:spcPts val="0"/>
              </a:spcAft>
              <a:buNone/>
            </a:pPr>
            <a:r>
              <a:rPr lang="en-US" sz="2400" dirty="0">
                <a:effectLst/>
                <a:ea typeface="Times New Roman" panose="02020603050405020304" pitchFamily="18" charset="0"/>
              </a:rPr>
              <a:t> </a:t>
            </a:r>
          </a:p>
          <a:p>
            <a:endParaRPr lang="en-US" dirty="0"/>
          </a:p>
        </p:txBody>
      </p:sp>
    </p:spTree>
    <p:extLst>
      <p:ext uri="{BB962C8B-B14F-4D97-AF65-F5344CB8AC3E}">
        <p14:creationId xmlns:p14="http://schemas.microsoft.com/office/powerpoint/2010/main" val="410575422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3461</TotalTime>
  <Words>1184</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Garamond</vt:lpstr>
      <vt:lpstr>Wingdings</vt:lpstr>
      <vt:lpstr>Edge</vt:lpstr>
      <vt:lpstr>Review 4</vt:lpstr>
      <vt:lpstr>Sunset and North</vt:lpstr>
      <vt:lpstr>Sowle and Vogue</vt:lpstr>
      <vt:lpstr>Barney and Fred</vt:lpstr>
      <vt:lpstr>Debbie and Ed 1</vt:lpstr>
      <vt:lpstr>Debbie and Edward 2</vt:lpstr>
      <vt:lpstr>Debbie and Ed 3</vt:lpstr>
      <vt:lpstr>Debbie and Edward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623</cp:revision>
  <dcterms:created xsi:type="dcterms:W3CDTF">2004-02-06T21:25:14Z</dcterms:created>
  <dcterms:modified xsi:type="dcterms:W3CDTF">2021-11-16T22:08:28Z</dcterms:modified>
</cp:coreProperties>
</file>